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1"/>
    <p:sldMasterId id="2147484310" r:id="rId2"/>
  </p:sldMasterIdLst>
  <p:notesMasterIdLst>
    <p:notesMasterId r:id="rId28"/>
  </p:notesMasterIdLst>
  <p:handoutMasterIdLst>
    <p:handoutMasterId r:id="rId29"/>
  </p:handoutMasterIdLst>
  <p:sldIdLst>
    <p:sldId id="1485" r:id="rId3"/>
    <p:sldId id="1486" r:id="rId4"/>
    <p:sldId id="1482" r:id="rId5"/>
    <p:sldId id="1489" r:id="rId6"/>
    <p:sldId id="1459" r:id="rId7"/>
    <p:sldId id="1464" r:id="rId8"/>
    <p:sldId id="1490" r:id="rId9"/>
    <p:sldId id="1491" r:id="rId10"/>
    <p:sldId id="1492" r:id="rId11"/>
    <p:sldId id="1493" r:id="rId12"/>
    <p:sldId id="1494" r:id="rId13"/>
    <p:sldId id="1495" r:id="rId14"/>
    <p:sldId id="1496" r:id="rId15"/>
    <p:sldId id="1497" r:id="rId16"/>
    <p:sldId id="1498" r:id="rId17"/>
    <p:sldId id="1499" r:id="rId18"/>
    <p:sldId id="1500" r:id="rId19"/>
    <p:sldId id="1501" r:id="rId20"/>
    <p:sldId id="1503" r:id="rId21"/>
    <p:sldId id="1504" r:id="rId22"/>
    <p:sldId id="1506" r:id="rId23"/>
    <p:sldId id="1507" r:id="rId24"/>
    <p:sldId id="1502" r:id="rId25"/>
    <p:sldId id="1488" r:id="rId26"/>
    <p:sldId id="1484" r:id="rId27"/>
  </p:sldIdLst>
  <p:sldSz cx="12436475" cy="6994525"/>
  <p:notesSz cx="6858000" cy="9144000"/>
  <p:custDataLst>
    <p:tags r:id="rId30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0" name="Author" initials="A" lastIdx="0" clrIdx="1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44"/>
    <a:srgbClr val="E3C038"/>
    <a:srgbClr val="0078D7"/>
    <a:srgbClr val="000000"/>
    <a:srgbClr val="FFFFFF"/>
    <a:srgbClr val="592C8C"/>
    <a:srgbClr val="505050"/>
    <a:srgbClr val="00BCF2"/>
    <a:srgbClr val="D2D2D2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2186" autoAdjust="0"/>
  </p:normalViewPr>
  <p:slideViewPr>
    <p:cSldViewPr>
      <p:cViewPr varScale="1">
        <p:scale>
          <a:sx n="74" d="100"/>
          <a:sy n="74" d="100"/>
        </p:scale>
        <p:origin x="22" y="43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5/7/2022 9:39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5/7/2022 9:38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5/7/2022 9:38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fecha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5/7/2022 9:38 AM</a:t>
            </a:fld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1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5/7/2022 9:38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97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5/7/2022 9:38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245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2589213" y="699434"/>
            <a:ext cx="7258049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6F279E5-DF2A-4D86-86F4-BB01A0C2E6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3074"/>
            <a:ext cx="763310" cy="58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3223EC-F96A-4AE0-91E8-4EE2E9F1CA54}"/>
              </a:ext>
            </a:extLst>
          </p:cNvPr>
          <p:cNvGrpSpPr/>
          <p:nvPr userDrawn="1"/>
        </p:nvGrpSpPr>
        <p:grpSpPr>
          <a:xfrm>
            <a:off x="-1" y="6248400"/>
            <a:ext cx="12436475" cy="754062"/>
            <a:chOff x="-1" y="6248400"/>
            <a:chExt cx="12436475" cy="754062"/>
          </a:xfrm>
        </p:grpSpPr>
        <p:sp>
          <p:nvSpPr>
            <p:cNvPr id="4" name="Rectangle 3"/>
            <p:cNvSpPr/>
            <p:nvPr userDrawn="1"/>
          </p:nvSpPr>
          <p:spPr bwMode="auto">
            <a:xfrm>
              <a:off x="-1" y="6248400"/>
              <a:ext cx="12436475" cy="75406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9D67FB8-65E2-45DD-B1AA-59F22B661C9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/>
            <a:srcRect/>
            <a:stretch/>
          </p:blipFill>
          <p:spPr bwMode="auto">
            <a:xfrm>
              <a:off x="554210" y="6323074"/>
              <a:ext cx="763310" cy="588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4C12652-0A33-4554-B697-2B267F7BB1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3074"/>
            <a:ext cx="763310" cy="58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5073E28-B4ED-4EAC-831D-E398FF3BFE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3074"/>
            <a:ext cx="763310" cy="58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2591423" y="699434"/>
            <a:ext cx="7253629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561637" y="619871"/>
            <a:ext cx="1647952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89267-C2BA-4FB8-9CAB-25571FE51B13}"/>
              </a:ext>
            </a:extLst>
          </p:cNvPr>
          <p:cNvSpPr txBox="1"/>
          <p:nvPr userDrawn="1"/>
        </p:nvSpPr>
        <p:spPr>
          <a:xfrm>
            <a:off x="350837" y="647572"/>
            <a:ext cx="6787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May 5</a:t>
            </a:r>
            <a:r>
              <a:rPr lang="en-US" sz="2400" kern="1200" baseline="300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th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 – 7</a:t>
            </a:r>
            <a:r>
              <a:rPr lang="en-US" sz="2400" kern="1200" baseline="300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th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,2022</a:t>
            </a:r>
          </a:p>
        </p:txBody>
      </p:sp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356E502-99D7-4E6F-BB67-C71A0A5718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79734" y="5555040"/>
            <a:ext cx="1320205" cy="101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1C1329-1CD0-4FD3-9BCE-1F6CC85C33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4334" y="5555040"/>
            <a:ext cx="1320205" cy="101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663C590-E0BC-4AF6-BE38-F7A08ED0E4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5040"/>
            <a:ext cx="1320205" cy="101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93C7B6F-64E5-4FFA-A7F0-2D56F5310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2591423" y="699434"/>
            <a:ext cx="7253629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7D4634-E12D-4F3C-8848-E41C183EBE33}"/>
              </a:ext>
            </a:extLst>
          </p:cNvPr>
          <p:cNvGrpSpPr/>
          <p:nvPr userDrawn="1"/>
        </p:nvGrpSpPr>
        <p:grpSpPr>
          <a:xfrm>
            <a:off x="1" y="6240463"/>
            <a:ext cx="12436474" cy="754062"/>
            <a:chOff x="1" y="6240463"/>
            <a:chExt cx="12436474" cy="754062"/>
          </a:xfrm>
        </p:grpSpPr>
        <p:sp>
          <p:nvSpPr>
            <p:cNvPr id="8" name="Rectangle 7"/>
            <p:cNvSpPr/>
            <p:nvPr userDrawn="1"/>
          </p:nvSpPr>
          <p:spPr bwMode="auto">
            <a:xfrm>
              <a:off x="1" y="6240463"/>
              <a:ext cx="12436474" cy="754062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61022FB-F1AC-4578-B53E-77613F1EC93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4210" y="6323074"/>
              <a:ext cx="763310" cy="588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B706D1-846F-475D-9CD4-6859FB1DB2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5040"/>
            <a:ext cx="1320205" cy="101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598499-D631-4393-BC04-398CD5CEEF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5637" y="225400"/>
            <a:ext cx="7601006" cy="654372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D3350EA-831C-4C6A-A770-BC019C18E5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903068" y="4106862"/>
            <a:ext cx="2857937" cy="22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5E148-B7E1-4708-980E-4EC968B21E98}"/>
              </a:ext>
            </a:extLst>
          </p:cNvPr>
          <p:cNvSpPr txBox="1"/>
          <p:nvPr userDrawn="1"/>
        </p:nvSpPr>
        <p:spPr>
          <a:xfrm>
            <a:off x="312736" y="1668462"/>
            <a:ext cx="4038600" cy="6832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lang="en-US" sz="2800" b="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/>
            <a:r>
              <a:rPr lang="es-ES" noProof="0"/>
              <a:t>Nuestro patrocinadores</a:t>
            </a:r>
          </a:p>
        </p:txBody>
      </p:sp>
    </p:spTree>
    <p:extLst>
      <p:ext uri="{BB962C8B-B14F-4D97-AF65-F5344CB8AC3E}">
        <p14:creationId xmlns:p14="http://schemas.microsoft.com/office/powerpoint/2010/main" val="1711999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547EE5A-ACB4-4CAA-8C2B-35ACEB2C10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4334" y="5555040"/>
            <a:ext cx="1320205" cy="101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98FAFD-BC2F-4CB8-BEB1-0D3206027F43}"/>
              </a:ext>
            </a:extLst>
          </p:cNvPr>
          <p:cNvGrpSpPr/>
          <p:nvPr userDrawn="1"/>
        </p:nvGrpSpPr>
        <p:grpSpPr>
          <a:xfrm>
            <a:off x="1" y="487"/>
            <a:ext cx="12436474" cy="664537"/>
            <a:chOff x="1" y="487"/>
            <a:chExt cx="12436474" cy="664537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1" y="487"/>
              <a:ext cx="12436474" cy="664537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25400" dist="12700" dir="5400000" algn="t" rotWithShape="0">
                <a:prstClr val="black">
                  <a:alpha val="1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000" kern="12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B7C705D-D751-4036-809B-5677A0C948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4209" y="38335"/>
              <a:ext cx="763310" cy="588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10047643" y="6219589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6C4BA6A-4F70-4166-A7E0-B045642A6F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5040"/>
            <a:ext cx="1320205" cy="101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00" r:id="rId3"/>
    <p:sldLayoutId id="2147484318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337" r:id="rId14"/>
    <p:sldLayoutId id="2147484378" r:id="rId15"/>
    <p:sldLayoutId id="2147484249" r:id="rId16"/>
    <p:sldLayoutId id="2147484343" r:id="rId17"/>
    <p:sldLayoutId id="2147484344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377" r:id="rId24"/>
    <p:sldLayoutId id="2147484380" r:id="rId25"/>
    <p:sldLayoutId id="2147484258" r:id="rId26"/>
    <p:sldLayoutId id="2147484260" r:id="rId27"/>
    <p:sldLayoutId id="2147484299" r:id="rId28"/>
    <p:sldLayoutId id="2147484345" r:id="rId29"/>
    <p:sldLayoutId id="2147484263" r:id="rId30"/>
    <p:sldLayoutId id="2147484376" r:id="rId31"/>
    <p:sldLayoutId id="2147484383" r:id="rId32"/>
    <p:sldLayoutId id="2147484381" r:id="rId3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jpe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¿Como </a:t>
            </a:r>
            <a:r>
              <a:rPr lang="en-US" sz="6000" dirty="0" err="1"/>
              <a:t>evolucionamos</a:t>
            </a:r>
            <a:r>
              <a:rPr lang="en-US" sz="6000" dirty="0"/>
              <a:t> </a:t>
            </a:r>
            <a:r>
              <a:rPr lang="en-US" sz="6000" dirty="0" err="1"/>
              <a:t>el</a:t>
            </a:r>
            <a:r>
              <a:rPr lang="en-US" sz="6000" dirty="0"/>
              <a:t> </a:t>
            </a:r>
            <a:r>
              <a:rPr lang="en-US" sz="6000" dirty="0" err="1"/>
              <a:t>producto</a:t>
            </a:r>
            <a:r>
              <a:rPr lang="en-US" sz="6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3971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38087B-2303-1CD9-D672-B168C00FA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Configuración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AAF1B2A-2D37-4882-9F1C-0035A3F220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553046"/>
            <a:ext cx="11734798" cy="1415772"/>
          </a:xfrm>
        </p:spPr>
        <p:txBody>
          <a:bodyPr/>
          <a:lstStyle/>
          <a:p>
            <a:r>
              <a:rPr lang="es-ES" dirty="0"/>
              <a:t>Azure Key Vault =&gt; </a:t>
            </a:r>
          </a:p>
          <a:p>
            <a:endParaRPr lang="es-ES" dirty="0"/>
          </a:p>
        </p:txBody>
      </p:sp>
      <p:pic>
        <p:nvPicPr>
          <p:cNvPr id="7170" name="Picture 2" descr="The Azure Key Vault authentication flow">
            <a:extLst>
              <a:ext uri="{FF2B5EF4-FFF2-40B4-BE49-F238E27FC236}">
                <a16:creationId xmlns:a16="http://schemas.microsoft.com/office/drawing/2014/main" id="{AE45C258-A14E-B1F6-88C1-842E3ABE5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149" y="976982"/>
            <a:ext cx="5226229" cy="530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27036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38087B-2303-1CD9-D672-B168C00FA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Configuración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AAF1B2A-2D37-4882-9F1C-0035A3F220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553046"/>
            <a:ext cx="11734798" cy="1415772"/>
          </a:xfrm>
        </p:spPr>
        <p:txBody>
          <a:bodyPr/>
          <a:lstStyle/>
          <a:p>
            <a:r>
              <a:rPr lang="es-ES" dirty="0"/>
              <a:t>Azure App Configuration=&gt; </a:t>
            </a:r>
          </a:p>
          <a:p>
            <a:endParaRPr lang="es-ES" dirty="0"/>
          </a:p>
        </p:txBody>
      </p:sp>
      <p:pic>
        <p:nvPicPr>
          <p:cNvPr id="8194" name="Picture 2" descr="Seguridad y configuración de aplicaciones centralizadas - Azure Solution  Ideas | Microsoft Docs">
            <a:extLst>
              <a:ext uri="{FF2B5EF4-FFF2-40B4-BE49-F238E27FC236}">
                <a16:creationId xmlns:a16="http://schemas.microsoft.com/office/drawing/2014/main" id="{76B9D4A1-7D1E-9961-3AF8-BD9AEDEAE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797" y="2417142"/>
            <a:ext cx="7457356" cy="438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71668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38087B-2303-1CD9-D672-B168C00FA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Procesos segundo plano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AAF1B2A-2D37-4882-9F1C-0035A3F220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659" y="1306195"/>
            <a:ext cx="11734798" cy="1415772"/>
          </a:xfrm>
        </p:spPr>
        <p:txBody>
          <a:bodyPr/>
          <a:lstStyle/>
          <a:p>
            <a:r>
              <a:rPr lang="es-ES" strike="sngStrike" dirty="0"/>
              <a:t>Azure </a:t>
            </a:r>
            <a:r>
              <a:rPr lang="es-ES" strike="sngStrike" dirty="0" err="1"/>
              <a:t>WebJobs</a:t>
            </a:r>
            <a:r>
              <a:rPr lang="es-ES" strike="sngStrike" dirty="0"/>
              <a:t>  </a:t>
            </a:r>
            <a:r>
              <a:rPr lang="es-ES" dirty="0" err="1"/>
              <a:t>Hangfire</a:t>
            </a:r>
            <a:r>
              <a:rPr lang="es-ES" strike="sngStrike" dirty="0"/>
              <a:t> </a:t>
            </a:r>
          </a:p>
          <a:p>
            <a:endParaRPr lang="es-ES" dirty="0"/>
          </a:p>
        </p:txBody>
      </p:sp>
      <p:pic>
        <p:nvPicPr>
          <p:cNvPr id="9218" name="Picture 2" descr="Azure #programacion – Azure Spain">
            <a:extLst>
              <a:ext uri="{FF2B5EF4-FFF2-40B4-BE49-F238E27FC236}">
                <a16:creationId xmlns:a16="http://schemas.microsoft.com/office/drawing/2014/main" id="{8847BCB7-E2E3-AF24-36E0-36F6F9242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047" y="2946399"/>
            <a:ext cx="7370366" cy="363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FBDD383F-E72D-5918-BA33-80600BD97035}"/>
              </a:ext>
            </a:extLst>
          </p:cNvPr>
          <p:cNvSpPr txBox="1">
            <a:spLocks/>
          </p:cNvSpPr>
          <p:nvPr/>
        </p:nvSpPr>
        <p:spPr>
          <a:xfrm>
            <a:off x="444462" y="2497534"/>
            <a:ext cx="11734798" cy="141577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001344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Azure </a:t>
            </a:r>
            <a:r>
              <a:rPr lang="es-ES" dirty="0" err="1"/>
              <a:t>Functions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514796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38087B-2303-1CD9-D672-B168C00FA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Procesos segundo plano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AAF1B2A-2D37-4882-9F1C-0035A3F220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659" y="1306195"/>
            <a:ext cx="11734798" cy="738664"/>
          </a:xfrm>
        </p:spPr>
        <p:txBody>
          <a:bodyPr/>
          <a:lstStyle/>
          <a:p>
            <a:r>
              <a:rPr lang="es-ES" dirty="0"/>
              <a:t>Azure Service Bus</a:t>
            </a:r>
          </a:p>
        </p:txBody>
      </p:sp>
      <p:pic>
        <p:nvPicPr>
          <p:cNvPr id="10242" name="Picture 2" descr="Topic">
            <a:extLst>
              <a:ext uri="{FF2B5EF4-FFF2-40B4-BE49-F238E27FC236}">
                <a16:creationId xmlns:a16="http://schemas.microsoft.com/office/drawing/2014/main" id="{6436C0EB-D0D5-88E3-462A-0EC23C0EE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765" y="2546847"/>
            <a:ext cx="8332596" cy="315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166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38087B-2303-1CD9-D672-B168C00FA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Bases de Datos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CAA2047-2A23-0B04-5F0C-702C09BFF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757" y="1070428"/>
            <a:ext cx="8558222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8512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38087B-2303-1CD9-D672-B168C00FA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Monitorización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7452BCF-104D-CB9A-90B9-B30F08BBD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5" y="1212849"/>
            <a:ext cx="9721080" cy="513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78814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38087B-2303-1CD9-D672-B168C00FA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Seguridad/Redes</a:t>
            </a:r>
          </a:p>
        </p:txBody>
      </p:sp>
      <p:pic>
        <p:nvPicPr>
          <p:cNvPr id="13314" name="Picture 2" descr="Azure Traffic Manager 'Priority' traffic-routing method">
            <a:extLst>
              <a:ext uri="{FF2B5EF4-FFF2-40B4-BE49-F238E27FC236}">
                <a16:creationId xmlns:a16="http://schemas.microsoft.com/office/drawing/2014/main" id="{762C92D5-F7B5-BC9C-B020-60D0C2461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05" y="1697062"/>
            <a:ext cx="5615762" cy="431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Deploy and Configure Azure Application Gateway [Step-by-Step] |  GoLinuxCloud Step By Step Configuration">
            <a:extLst>
              <a:ext uri="{FF2B5EF4-FFF2-40B4-BE49-F238E27FC236}">
                <a16:creationId xmlns:a16="http://schemas.microsoft.com/office/drawing/2014/main" id="{55F5B02B-E51D-7F12-65E0-DACB557BD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221" y="400877"/>
            <a:ext cx="5079477" cy="210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ntegración de red virtual de servicios de Azure para el aislamiento de red  | Microsoft Docs">
            <a:extLst>
              <a:ext uri="{FF2B5EF4-FFF2-40B4-BE49-F238E27FC236}">
                <a16:creationId xmlns:a16="http://schemas.microsoft.com/office/drawing/2014/main" id="{248D1FAC-33B1-1440-5D0A-DFCB75409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301" y="2777182"/>
            <a:ext cx="4433005" cy="364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84462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38087B-2303-1CD9-D672-B168C00FA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629" y="184894"/>
            <a:ext cx="14412514" cy="1218036"/>
          </a:xfrm>
        </p:spPr>
        <p:txBody>
          <a:bodyPr/>
          <a:lstStyle/>
          <a:p>
            <a:r>
              <a:rPr lang="es-ES" dirty="0"/>
              <a:t>Donde hospedamos la Aplicación</a:t>
            </a:r>
          </a:p>
        </p:txBody>
      </p:sp>
      <p:pic>
        <p:nvPicPr>
          <p:cNvPr id="15362" name="Picture 2" descr="App Services vs Kubernetes: The Pros and Cons of each, and how to make the  switch to Kubernetes | Level Up Coding">
            <a:extLst>
              <a:ext uri="{FF2B5EF4-FFF2-40B4-BE49-F238E27FC236}">
                <a16:creationId xmlns:a16="http://schemas.microsoft.com/office/drawing/2014/main" id="{171ADE28-BCB5-9108-5B32-4E05B2B25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861" y="2345134"/>
            <a:ext cx="7219707" cy="254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59239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38087B-2303-1CD9-D672-B168C00FA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629" y="112886"/>
            <a:ext cx="14412514" cy="1218036"/>
          </a:xfrm>
        </p:spPr>
        <p:txBody>
          <a:bodyPr/>
          <a:lstStyle/>
          <a:p>
            <a:r>
              <a:rPr lang="es-ES" dirty="0"/>
              <a:t>Donde hospedamos la Aplicación</a:t>
            </a:r>
          </a:p>
        </p:txBody>
      </p:sp>
      <p:pic>
        <p:nvPicPr>
          <p:cNvPr id="16386" name="Picture 2" descr="Recompilación de una aplicación local en Azure - Cloud Adoption Framework |  Microsoft Docs">
            <a:extLst>
              <a:ext uri="{FF2B5EF4-FFF2-40B4-BE49-F238E27FC236}">
                <a16:creationId xmlns:a16="http://schemas.microsoft.com/office/drawing/2014/main" id="{7BCDB6AE-A803-96B6-3DBE-863DD7E3B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1106487"/>
            <a:ext cx="9433048" cy="524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95617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33898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6702" y="1625054"/>
            <a:ext cx="9363062" cy="2329726"/>
          </a:xfrm>
        </p:spPr>
        <p:txBody>
          <a:bodyPr/>
          <a:lstStyle/>
          <a:p>
            <a:r>
              <a:rPr lang="es-ES" sz="6000" dirty="0"/>
              <a:t>¿Que debemos de tener en cuenta?</a:t>
            </a:r>
            <a:br>
              <a:rPr lang="es-ES" sz="6000" dirty="0"/>
            </a:br>
            <a:endParaRPr lang="en-US" sz="6000" dirty="0"/>
          </a:p>
        </p:txBody>
      </p:sp>
      <p:pic>
        <p:nvPicPr>
          <p:cNvPr id="1026" name="Picture 2" descr="21 ideas de Pared lego | pared lego, disenos de unas, lego">
            <a:extLst>
              <a:ext uri="{FF2B5EF4-FFF2-40B4-BE49-F238E27FC236}">
                <a16:creationId xmlns:a16="http://schemas.microsoft.com/office/drawing/2014/main" id="{71CCD22A-BCC7-1A09-0091-27983DBA4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19" y="1697062"/>
            <a:ext cx="4599756" cy="479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38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29A266F-7FA4-0776-6E40-A7FC47F83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Aspectos a tener en cuenta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8942CF1-2850-5221-24C5-05703CFCB2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4801314"/>
          </a:xfrm>
        </p:spPr>
        <p:txBody>
          <a:bodyPr/>
          <a:lstStyle/>
          <a:p>
            <a:pPr marL="571500" indent="-571500">
              <a:buFontTx/>
              <a:buChar char="-"/>
            </a:pPr>
            <a:r>
              <a:rPr lang="es-ES" dirty="0"/>
              <a:t>Necesidades de nuestro producto</a:t>
            </a:r>
          </a:p>
          <a:p>
            <a:pPr marL="571500" indent="-571500">
              <a:buFontTx/>
              <a:buChar char="-"/>
            </a:pPr>
            <a:endParaRPr lang="es-ES" dirty="0"/>
          </a:p>
          <a:p>
            <a:pPr marL="571500" indent="-571500">
              <a:buFontTx/>
              <a:buChar char="-"/>
            </a:pPr>
            <a:r>
              <a:rPr lang="es-ES" dirty="0"/>
              <a:t>Costes !!</a:t>
            </a:r>
          </a:p>
          <a:p>
            <a:pPr marL="571500" indent="-571500">
              <a:buFontTx/>
              <a:buChar char="-"/>
            </a:pPr>
            <a:r>
              <a:rPr lang="es-ES" dirty="0"/>
              <a:t> </a:t>
            </a:r>
          </a:p>
          <a:p>
            <a:pPr marL="571500" indent="-571500">
              <a:buFontTx/>
              <a:buChar char="-"/>
            </a:pPr>
            <a:r>
              <a:rPr lang="es-ES" dirty="0"/>
              <a:t>Monitorización/</a:t>
            </a:r>
            <a:r>
              <a:rPr lang="es-ES" dirty="0" err="1"/>
              <a:t>Observabilidad</a:t>
            </a:r>
            <a:endParaRPr lang="es-ES" dirty="0"/>
          </a:p>
          <a:p>
            <a:pPr marL="571500" indent="-571500">
              <a:buFontTx/>
              <a:buChar char="-"/>
            </a:pPr>
            <a:endParaRPr lang="es-ES" dirty="0"/>
          </a:p>
          <a:p>
            <a:pPr marL="571500" indent="-571500">
              <a:buFontTx/>
              <a:buChar char="-"/>
            </a:pPr>
            <a:r>
              <a:rPr lang="es-ES" dirty="0" err="1"/>
              <a:t>Roadmap</a:t>
            </a:r>
            <a:r>
              <a:rPr lang="es-ES" dirty="0"/>
              <a:t> =&gt;Evolución </a:t>
            </a:r>
          </a:p>
        </p:txBody>
      </p:sp>
    </p:spTree>
    <p:extLst>
      <p:ext uri="{BB962C8B-B14F-4D97-AF65-F5344CB8AC3E}">
        <p14:creationId xmlns:p14="http://schemas.microsoft.com/office/powerpoint/2010/main" val="98595785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4103D-F554-92F7-CF7E-A43A2F45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73B427-03A6-8916-582E-778DADC329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3447098"/>
          </a:xfrm>
        </p:spPr>
        <p:txBody>
          <a:bodyPr/>
          <a:lstStyle/>
          <a:p>
            <a:pPr marL="571500" indent="-571500">
              <a:buFontTx/>
              <a:buChar char="-"/>
            </a:pPr>
            <a:r>
              <a:rPr lang="es-ES" dirty="0"/>
              <a:t>No todos los proyectos son iguales</a:t>
            </a:r>
          </a:p>
          <a:p>
            <a:pPr marL="571500" indent="-571500">
              <a:buFontTx/>
              <a:buChar char="-"/>
            </a:pPr>
            <a:endParaRPr lang="es-ES" dirty="0"/>
          </a:p>
          <a:p>
            <a:pPr marL="571500" indent="-571500">
              <a:buFontTx/>
              <a:buChar char="-"/>
            </a:pPr>
            <a:r>
              <a:rPr lang="es-ES" dirty="0"/>
              <a:t>No nos compliquemos más de la cuenta</a:t>
            </a:r>
          </a:p>
          <a:p>
            <a:pPr marL="571500" indent="-571500">
              <a:buFontTx/>
              <a:buChar char="-"/>
            </a:pPr>
            <a:endParaRPr lang="es-ES" dirty="0"/>
          </a:p>
          <a:p>
            <a:pPr marL="571500" indent="-571500">
              <a:buFontTx/>
              <a:buChar char="-"/>
            </a:pPr>
            <a:r>
              <a:rPr lang="es-ES" dirty="0"/>
              <a:t>KISS</a:t>
            </a:r>
          </a:p>
        </p:txBody>
      </p:sp>
      <p:pic>
        <p:nvPicPr>
          <p:cNvPr id="2050" name="Picture 2" descr="Hulk lego 4 agus | fiesta de hulk increíble, fiesta de super heroes, cumple  de hulk">
            <a:extLst>
              <a:ext uri="{FF2B5EF4-FFF2-40B4-BE49-F238E27FC236}">
                <a16:creationId xmlns:a16="http://schemas.microsoft.com/office/drawing/2014/main" id="{0F104A70-7BDD-BDAB-ECF9-E795CB4B6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572" y="336082"/>
            <a:ext cx="3185173" cy="264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28160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FE86AB8-C929-910B-C023-ADAA8A976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 &amp; A y lo que surja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54D22074-9F5A-C457-0F22-B0FEDBBC30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621" y="2057102"/>
            <a:ext cx="6321949" cy="3330142"/>
          </a:xfrm>
        </p:spPr>
        <p:txBody>
          <a:bodyPr/>
          <a:lstStyle/>
          <a:p>
            <a:r>
              <a:rPr lang="en-US" sz="2800" dirty="0"/>
              <a:t>I am Adrián Díaz Cervera</a:t>
            </a:r>
          </a:p>
          <a:p>
            <a:r>
              <a:rPr lang="en-US" sz="2800" dirty="0"/>
              <a:t>Squad Technical Lead at SCRM- Lidl International Hub</a:t>
            </a:r>
          </a:p>
          <a:p>
            <a:r>
              <a:rPr lang="en-US" sz="2800" dirty="0"/>
              <a:t>Office Development MVP</a:t>
            </a:r>
          </a:p>
          <a:p>
            <a:r>
              <a:rPr lang="en-US" sz="2800" dirty="0"/>
              <a:t>@AdrianDiaz81</a:t>
            </a:r>
          </a:p>
          <a:p>
            <a:r>
              <a:rPr lang="en-US" sz="2800" dirty="0"/>
              <a:t>http://theavenger.dev</a:t>
            </a:r>
          </a:p>
          <a:p>
            <a:endParaRPr lang="es-ES" sz="28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A17B01E-82BA-585D-51A4-821F4B2D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25195" y="1769070"/>
            <a:ext cx="2774948" cy="277494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871040A-FCE3-B769-A2B0-B37EEA3D6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922" y="4615895"/>
            <a:ext cx="2885571" cy="900164"/>
          </a:xfrm>
          <a:prstGeom prst="rect">
            <a:avLst/>
          </a:prstGeom>
        </p:spPr>
      </p:pic>
      <p:pic>
        <p:nvPicPr>
          <p:cNvPr id="10" name="Picture 8" descr="Nuestro compañero Robert Bermejo, nuevo MVP de Microsoft ...">
            <a:extLst>
              <a:ext uri="{FF2B5EF4-FFF2-40B4-BE49-F238E27FC236}">
                <a16:creationId xmlns:a16="http://schemas.microsoft.com/office/drawing/2014/main" id="{6EB85B53-03BE-437E-5CB4-EC104CFD2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157" y="4683312"/>
            <a:ext cx="864096" cy="7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El Origen de los Minions | CREEPYPASTAS AMINO. Amino">
            <a:extLst>
              <a:ext uri="{FF2B5EF4-FFF2-40B4-BE49-F238E27FC236}">
                <a16:creationId xmlns:a16="http://schemas.microsoft.com/office/drawing/2014/main" id="{E36C23F3-8D85-9A6D-9CC9-4A347B99F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070" y="1913086"/>
            <a:ext cx="195262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72626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52486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s-ES" sz="6000" dirty="0"/>
              <a:t>Evolución de tu desarrollo usando Azure</a:t>
            </a:r>
            <a:endParaRPr lang="en-US" sz="6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noFill/>
        </p:spPr>
        <p:txBody>
          <a:bodyPr/>
          <a:lstStyle/>
          <a:p>
            <a:r>
              <a:rPr lang="en-US" dirty="0"/>
              <a:t>Adrián Díaz Cervera </a:t>
            </a:r>
          </a:p>
          <a:p>
            <a:r>
              <a:rPr lang="en-US" dirty="0"/>
              <a:t>Squad Tech Lead</a:t>
            </a:r>
          </a:p>
          <a:p>
            <a:r>
              <a:rPr lang="en-US" dirty="0"/>
              <a:t>@AdrianDiaz81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D1C3C32-E97B-D2D8-8671-651BF1755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597" y="5153446"/>
            <a:ext cx="2885571" cy="900164"/>
          </a:xfrm>
          <a:prstGeom prst="rect">
            <a:avLst/>
          </a:prstGeom>
        </p:spPr>
      </p:pic>
      <p:pic>
        <p:nvPicPr>
          <p:cNvPr id="7" name="Picture 8" descr="Nuestro compañero Robert Bermejo, nuevo MVP de Microsoft ...">
            <a:extLst>
              <a:ext uri="{FF2B5EF4-FFF2-40B4-BE49-F238E27FC236}">
                <a16:creationId xmlns:a16="http://schemas.microsoft.com/office/drawing/2014/main" id="{72E73878-F44F-9E5C-2844-2323A78E6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493" y="5220863"/>
            <a:ext cx="864096" cy="7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OS PITUFOS, RENDERS PARA PHOTOSHOP, PARA HACER INVITACIONES DE ...">
            <a:extLst>
              <a:ext uri="{FF2B5EF4-FFF2-40B4-BE49-F238E27FC236}">
                <a16:creationId xmlns:a16="http://schemas.microsoft.com/office/drawing/2014/main" id="{0A9D14ED-B429-E09C-08D1-4E80FDAF1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677" y="1897388"/>
            <a:ext cx="1945261" cy="286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FE86AB8-C929-910B-C023-ADAA8A976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Hello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54D22074-9F5A-C457-0F22-B0FEDBBC30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621" y="2057102"/>
            <a:ext cx="5799583" cy="3330142"/>
          </a:xfrm>
        </p:spPr>
        <p:txBody>
          <a:bodyPr/>
          <a:lstStyle/>
          <a:p>
            <a:r>
              <a:rPr lang="en-US" sz="2800" dirty="0"/>
              <a:t>I am Adrián Díaz Cervera</a:t>
            </a:r>
          </a:p>
          <a:p>
            <a:r>
              <a:rPr lang="en-US" sz="2800" dirty="0"/>
              <a:t>Squad Technical Lead at SCRM- Lidl International Hub</a:t>
            </a:r>
          </a:p>
          <a:p>
            <a:r>
              <a:rPr lang="en-US" sz="2800" dirty="0"/>
              <a:t>Office Development MVP</a:t>
            </a:r>
          </a:p>
          <a:p>
            <a:r>
              <a:rPr lang="en-US" sz="2800" dirty="0"/>
              <a:t>@AdrianDiaz81</a:t>
            </a:r>
          </a:p>
          <a:p>
            <a:r>
              <a:rPr lang="en-US" sz="2800" dirty="0"/>
              <a:t>http://theavenger.dev</a:t>
            </a:r>
          </a:p>
          <a:p>
            <a:endParaRPr lang="es-ES" sz="28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A17B01E-82BA-585D-51A4-821F4B2D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25195" y="1769070"/>
            <a:ext cx="2774948" cy="277494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871040A-FCE3-B769-A2B0-B37EEA3D6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922" y="4615895"/>
            <a:ext cx="2885571" cy="900164"/>
          </a:xfrm>
          <a:prstGeom prst="rect">
            <a:avLst/>
          </a:prstGeom>
        </p:spPr>
      </p:pic>
      <p:pic>
        <p:nvPicPr>
          <p:cNvPr id="1026" name="Picture 2" descr="netcoreconf (@netcoreconf) / Twitter">
            <a:extLst>
              <a:ext uri="{FF2B5EF4-FFF2-40B4-BE49-F238E27FC236}">
                <a16:creationId xmlns:a16="http://schemas.microsoft.com/office/drawing/2014/main" id="{7FA65F4B-3E44-06AD-6EFF-121B30D7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123" y="1899478"/>
            <a:ext cx="2514130" cy="264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Nuestro compañero Robert Bermejo, nuevo MVP de Microsoft ...">
            <a:extLst>
              <a:ext uri="{FF2B5EF4-FFF2-40B4-BE49-F238E27FC236}">
                <a16:creationId xmlns:a16="http://schemas.microsoft.com/office/drawing/2014/main" id="{8F4B22E4-DDF0-585A-3E60-9EAF1A84B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157" y="4683312"/>
            <a:ext cx="864096" cy="7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21067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125199" cy="4124206"/>
          </a:xfrm>
        </p:spPr>
        <p:txBody>
          <a:bodyPr/>
          <a:lstStyle/>
          <a:p>
            <a:r>
              <a:rPr lang="en-US" dirty="0"/>
              <a:t>¿Como </a:t>
            </a:r>
            <a:r>
              <a:rPr lang="en-US" dirty="0" err="1"/>
              <a:t>desarrollamos</a:t>
            </a:r>
            <a:r>
              <a:rPr lang="en-US" dirty="0"/>
              <a:t>? </a:t>
            </a:r>
          </a:p>
          <a:p>
            <a:r>
              <a:rPr lang="en-US" dirty="0"/>
              <a:t>¿Como </a:t>
            </a:r>
            <a:r>
              <a:rPr lang="en-US" dirty="0" err="1"/>
              <a:t>evolucionamos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producto</a:t>
            </a:r>
            <a:r>
              <a:rPr lang="en-US" dirty="0"/>
              <a:t>?</a:t>
            </a:r>
          </a:p>
          <a:p>
            <a:r>
              <a:rPr lang="en-US" dirty="0"/>
              <a:t>¿Que </a:t>
            </a:r>
            <a:r>
              <a:rPr lang="en-US" dirty="0" err="1"/>
              <a:t>debemos</a:t>
            </a:r>
            <a:r>
              <a:rPr lang="en-US" dirty="0"/>
              <a:t> de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cuenta</a:t>
            </a:r>
            <a:r>
              <a:rPr lang="en-US" dirty="0"/>
              <a:t>?</a:t>
            </a:r>
          </a:p>
          <a:p>
            <a:r>
              <a:rPr lang="en-US" dirty="0" err="1"/>
              <a:t>Conclusiones</a:t>
            </a:r>
            <a:endParaRPr lang="en-US" dirty="0"/>
          </a:p>
          <a:p>
            <a:r>
              <a:rPr lang="en-US" dirty="0"/>
              <a:t>Q &amp; A y lo que </a:t>
            </a:r>
            <a:r>
              <a:rPr lang="en-US" dirty="0" err="1"/>
              <a:t>surja</a:t>
            </a:r>
            <a:r>
              <a:rPr lang="en-US" dirty="0"/>
              <a:t> :P	</a:t>
            </a:r>
          </a:p>
          <a:p>
            <a:r>
              <a:rPr lang="en-US" dirty="0"/>
              <a:t>	</a:t>
            </a:r>
          </a:p>
        </p:txBody>
      </p:sp>
      <p:pic>
        <p:nvPicPr>
          <p:cNvPr id="6148" name="Picture 4" descr="LEGO® Marvel Super Heroes S.H.I.E.L.D. - Black Widow with Blaster Gun  (76042) : Amazon.es: Juguetes y juegos">
            <a:extLst>
              <a:ext uri="{FF2B5EF4-FFF2-40B4-BE49-F238E27FC236}">
                <a16:creationId xmlns:a16="http://schemas.microsoft.com/office/drawing/2014/main" id="{9E27D6C3-7DC2-272A-478E-0682CAE53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509" y="1120998"/>
            <a:ext cx="3157725" cy="412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71922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¿Como </a:t>
            </a:r>
            <a:r>
              <a:rPr lang="en-US" sz="6000" dirty="0" err="1"/>
              <a:t>desarrollamos</a:t>
            </a:r>
            <a:r>
              <a:rPr lang="en-US" sz="6000" dirty="0"/>
              <a:t>?</a:t>
            </a:r>
          </a:p>
        </p:txBody>
      </p:sp>
      <p:pic>
        <p:nvPicPr>
          <p:cNvPr id="5124" name="Picture 4" descr="Hulk | Wiki Videojuegos Lego | Fandom">
            <a:extLst>
              <a:ext uri="{FF2B5EF4-FFF2-40B4-BE49-F238E27FC236}">
                <a16:creationId xmlns:a16="http://schemas.microsoft.com/office/drawing/2014/main" id="{31171F44-7086-7467-255F-CB95F211B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405" y="1120998"/>
            <a:ext cx="45720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E855FD2-1313-7BA5-A89B-36DD1CABE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15" y="183137"/>
            <a:ext cx="16956626" cy="1046942"/>
          </a:xfrm>
        </p:spPr>
        <p:txBody>
          <a:bodyPr/>
          <a:lstStyle/>
          <a:p>
            <a:r>
              <a:rPr lang="es-ES" dirty="0"/>
              <a:t>¿Cómo desarrollamos? </a:t>
            </a:r>
          </a:p>
        </p:txBody>
      </p:sp>
      <p:pic>
        <p:nvPicPr>
          <p:cNvPr id="2050" name="Picture 2" descr="Filosofía KISS - Conecta Software">
            <a:extLst>
              <a:ext uri="{FF2B5EF4-FFF2-40B4-BE49-F238E27FC236}">
                <a16:creationId xmlns:a16="http://schemas.microsoft.com/office/drawing/2014/main" id="{B8299BD5-CFDA-6523-6D5F-0F7868B7A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38" y="1709000"/>
            <a:ext cx="5612432" cy="357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SOLID Principles of Object-Oriented Programming Explained in Plain  English">
            <a:extLst>
              <a:ext uri="{FF2B5EF4-FFF2-40B4-BE49-F238E27FC236}">
                <a16:creationId xmlns:a16="http://schemas.microsoft.com/office/drawing/2014/main" id="{E1FF87C2-1445-3592-AB2F-BA20C058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807" y="1115673"/>
            <a:ext cx="6524226" cy="300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RY Principle in 100 Seconds - DEV Community">
            <a:extLst>
              <a:ext uri="{FF2B5EF4-FFF2-40B4-BE49-F238E27FC236}">
                <a16:creationId xmlns:a16="http://schemas.microsoft.com/office/drawing/2014/main" id="{EB5F8D65-1932-47FF-C99C-5F1924C83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170" y="4217342"/>
            <a:ext cx="5765667" cy="247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07707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53D5D5-45E0-CBBB-0004-8295E5F4E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 Verdad?</a:t>
            </a:r>
          </a:p>
        </p:txBody>
      </p:sp>
      <p:pic>
        <p:nvPicPr>
          <p:cNvPr id="3074" name="Picture 2" descr="Aplicación web para varias regiones con alta disponibilidad - Azure  Architecture Center | Microsoft Docs">
            <a:extLst>
              <a:ext uri="{FF2B5EF4-FFF2-40B4-BE49-F238E27FC236}">
                <a16:creationId xmlns:a16="http://schemas.microsoft.com/office/drawing/2014/main" id="{36632F5B-4A4B-0FFE-CD2C-AE3D58B5C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79" y="1173593"/>
            <a:ext cx="7092298" cy="369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rquitectura Clásica y ARM de Azure - MPN LATAM">
            <a:extLst>
              <a:ext uri="{FF2B5EF4-FFF2-40B4-BE49-F238E27FC236}">
                <a16:creationId xmlns:a16="http://schemas.microsoft.com/office/drawing/2014/main" id="{861E71AA-0B21-3A9F-9AB6-208417299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309" y="287590"/>
            <a:ext cx="5677784" cy="348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rquitectura de Azure Blockchain Workbench - Azure Blockchain | Microsoft  Docs">
            <a:extLst>
              <a:ext uri="{FF2B5EF4-FFF2-40B4-BE49-F238E27FC236}">
                <a16:creationId xmlns:a16="http://schemas.microsoft.com/office/drawing/2014/main" id="{8CBCCF91-F66E-D6F0-EE84-3D6B4B429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285" y="3767998"/>
            <a:ext cx="5235023" cy="279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98367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A5324F2-0E06-37E9-368F-84BFCF272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7" y="1241426"/>
            <a:ext cx="5257801" cy="2012859"/>
          </a:xfrm>
        </p:spPr>
        <p:txBody>
          <a:bodyPr/>
          <a:lstStyle/>
          <a:p>
            <a:r>
              <a:rPr lang="es-ES" dirty="0"/>
              <a:t>Show me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example</a:t>
            </a:r>
            <a:r>
              <a:rPr lang="es-ES" dirty="0"/>
              <a:t>… 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12BB3FB8-0E5A-3121-A9B2-FDAAAE3438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098" name="Picture 2" descr="Videojuegos] Explicación del team up entre Iron Man y Hulk en LEGO Marvel's  Avengers e Iron Monger confirmado - BdS">
            <a:extLst>
              <a:ext uri="{FF2B5EF4-FFF2-40B4-BE49-F238E27FC236}">
                <a16:creationId xmlns:a16="http://schemas.microsoft.com/office/drawing/2014/main" id="{01F7C690-2541-992E-D132-4270DCE9E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524" y="0"/>
            <a:ext cx="6216650" cy="693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03648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lobal Azure 2022 Spain - Template.potx" id="{3D5870E1-997D-4E28-82A5-2A63A99F73C3}" vid="{18F74480-EB95-4F36-87E3-7C3B480A8A70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lobal Azure 2022 Spain - Template.potx" id="{3D5870E1-997D-4E28-82A5-2A63A99F73C3}" vid="{E7B550EE-4293-4A82-A996-4931AD2A9FE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Global Azure 2022 Spain - Template</Template>
  <TotalTime>1379</TotalTime>
  <Words>336</Words>
  <Application>Microsoft Office PowerPoint</Application>
  <PresentationFormat>Personalizado</PresentationFormat>
  <Paragraphs>75</Paragraphs>
  <Slides>25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Arial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Presentación de PowerPoint</vt:lpstr>
      <vt:lpstr>Presentación de PowerPoint</vt:lpstr>
      <vt:lpstr>Evolución de tu desarrollo usando Azure</vt:lpstr>
      <vt:lpstr>Hello</vt:lpstr>
      <vt:lpstr>Agenda</vt:lpstr>
      <vt:lpstr>¿Como desarrollamos?</vt:lpstr>
      <vt:lpstr>¿Cómo desarrollamos? </vt:lpstr>
      <vt:lpstr>¿ Verdad?</vt:lpstr>
      <vt:lpstr>Show me one example… </vt:lpstr>
      <vt:lpstr>¿Como evolucionamos el producto?</vt:lpstr>
      <vt:lpstr>Configuración</vt:lpstr>
      <vt:lpstr>Configuración</vt:lpstr>
      <vt:lpstr>Procesos segundo plano</vt:lpstr>
      <vt:lpstr>Procesos segundo plano</vt:lpstr>
      <vt:lpstr>Bases de Datos</vt:lpstr>
      <vt:lpstr>Monitorización</vt:lpstr>
      <vt:lpstr>Seguridad/Redes</vt:lpstr>
      <vt:lpstr>Donde hospedamos la Aplicación</vt:lpstr>
      <vt:lpstr>Donde hospedamos la Aplicación</vt:lpstr>
      <vt:lpstr>¿Que debemos de tener en cuenta? </vt:lpstr>
      <vt:lpstr>Aspectos a tener en cuenta</vt:lpstr>
      <vt:lpstr>Conclusiones</vt:lpstr>
      <vt:lpstr>Q &amp; A y lo que surja</vt:lpstr>
      <vt:lpstr>Presentación de PowerPoint</vt:lpstr>
      <vt:lpstr>Presentación de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Adrian Diaz</dc:creator>
  <cp:keywords/>
  <dc:description/>
  <cp:lastModifiedBy>Adrian Diaz</cp:lastModifiedBy>
  <cp:revision>9</cp:revision>
  <dcterms:created xsi:type="dcterms:W3CDTF">2022-05-04T16:15:16Z</dcterms:created>
  <dcterms:modified xsi:type="dcterms:W3CDTF">2022-05-07T07:52:10Z</dcterms:modified>
  <cp:category/>
</cp:coreProperties>
</file>